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8904bb440f042cd" /><Relationship Type="http://schemas.openxmlformats.org/officeDocument/2006/relationships/extended-properties" Target="/docProps/app.xml" Id="R47366c69351547d4" /><Relationship Type="http://schemas.openxmlformats.org/officeDocument/2006/relationships/officeDocument" Target="/ppt/presentation.xml" Id="Rfcaa51f3285348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52998a567c3493c"/>
  </p:sldMasterIdLst>
  <p:notesMasterIdLst>
    <p:notesMasterId xmlns:r="http://schemas.openxmlformats.org/officeDocument/2006/relationships" r:id="R0763483a1aa54809"/>
  </p:notesMasterIdLst>
  <p:sldIdLst>
    <p:sldId xmlns:r="http://schemas.openxmlformats.org/officeDocument/2006/relationships" id="256" r:id="R4e87608146b14ede"/>
    <p:sldId xmlns:r="http://schemas.openxmlformats.org/officeDocument/2006/relationships" id="257" r:id="R64abd81f7c134684"/>
    <p:sldId xmlns:r="http://schemas.openxmlformats.org/officeDocument/2006/relationships" id="258" r:id="R8b2a42246c764219"/>
    <p:sldId xmlns:r="http://schemas.openxmlformats.org/officeDocument/2006/relationships" id="259" r:id="R8a990b05eee44316"/>
    <p:sldId xmlns:r="http://schemas.openxmlformats.org/officeDocument/2006/relationships" id="260" r:id="R6638b3557aaa4dce"/>
    <p:sldId xmlns:r="http://schemas.openxmlformats.org/officeDocument/2006/relationships" id="261" r:id="Rdb85dd8d11e249fe"/>
    <p:sldId xmlns:r="http://schemas.openxmlformats.org/officeDocument/2006/relationships" id="262" r:id="R09d4400553184805"/>
    <p:sldId xmlns:r="http://schemas.openxmlformats.org/officeDocument/2006/relationships" id="263" r:id="Rcc894fdc119c4cb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97b1e5ebcc4b6f" /><Relationship Type="http://schemas.openxmlformats.org/officeDocument/2006/relationships/slideMaster" Target="/ppt/slideMasters/slideMaster1.xml" Id="Ra52998a567c3493c" /><Relationship Type="http://schemas.openxmlformats.org/officeDocument/2006/relationships/notesMaster" Target="/ppt/notesMasters/notesMaster1.xml" Id="R0763483a1aa54809" /><Relationship Type="http://schemas.openxmlformats.org/officeDocument/2006/relationships/presProps" Target="/ppt/presProps.xml" Id="Rf4d245243deb4516" /><Relationship Type="http://schemas.openxmlformats.org/officeDocument/2006/relationships/tableStyles" Target="/ppt/tableStyles.xml" Id="R020448f94b69437c" /><Relationship Type="http://schemas.openxmlformats.org/officeDocument/2006/relationships/slide" Target="/ppt/slides/slide1.xml" Id="R4e87608146b14ede" /><Relationship Type="http://schemas.openxmlformats.org/officeDocument/2006/relationships/slide" Target="/ppt/slides/slide2.xml" Id="R64abd81f7c134684" /><Relationship Type="http://schemas.openxmlformats.org/officeDocument/2006/relationships/slide" Target="/ppt/slides/slide3.xml" Id="R8b2a42246c764219" /><Relationship Type="http://schemas.openxmlformats.org/officeDocument/2006/relationships/slide" Target="/ppt/slides/slide4.xml" Id="R8a990b05eee44316" /><Relationship Type="http://schemas.openxmlformats.org/officeDocument/2006/relationships/slide" Target="/ppt/slides/slide5.xml" Id="R6638b3557aaa4dce" /><Relationship Type="http://schemas.openxmlformats.org/officeDocument/2006/relationships/slide" Target="/ppt/slides/slide6.xml" Id="Rdb85dd8d11e249fe" /><Relationship Type="http://schemas.openxmlformats.org/officeDocument/2006/relationships/slide" Target="/ppt/slides/slide7.xml" Id="R09d4400553184805" /><Relationship Type="http://schemas.openxmlformats.org/officeDocument/2006/relationships/slide" Target="/ppt/slides/slide8.xml" Id="Rcc894fdc119c4c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449a9415e3a42d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eed59980384571" /><Relationship Type="http://schemas.openxmlformats.org/officeDocument/2006/relationships/notesMaster" Target="/ppt/notesMasters/notesMaster1.xml" Id="Rb027ad7ef8d147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055faebdcf4710" /><Relationship Type="http://schemas.openxmlformats.org/officeDocument/2006/relationships/notesMaster" Target="/ppt/notesMasters/notesMaster1.xml" Id="Rfa37737721aa4a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ada1a846dc741de" /><Relationship Type="http://schemas.openxmlformats.org/officeDocument/2006/relationships/notesMaster" Target="/ppt/notesMasters/notesMaster1.xml" Id="R89b7dfcbea1a46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a4ed11972149c8" /><Relationship Type="http://schemas.openxmlformats.org/officeDocument/2006/relationships/notesMaster" Target="/ppt/notesMasters/notesMaster1.xml" Id="Rc43590cde47d4f8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d39aad32632454e" /><Relationship Type="http://schemas.openxmlformats.org/officeDocument/2006/relationships/notesMaster" Target="/ppt/notesMasters/notesMaster1.xml" Id="Re93b488ebe85465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f25c95060674c64" /><Relationship Type="http://schemas.openxmlformats.org/officeDocument/2006/relationships/notesMaster" Target="/ppt/notesMasters/notesMaster1.xml" Id="Rdaea2b069eab44b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7e8d8bafa5349c9" /><Relationship Type="http://schemas.openxmlformats.org/officeDocument/2006/relationships/notesMaster" Target="/ppt/notesMasters/notesMaster1.xml" Id="R5aee62901fa84ef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8d426e4c66649ee" /><Relationship Type="http://schemas.openxmlformats.org/officeDocument/2006/relationships/notesMaster" Target="/ppt/notesMasters/notesMaster1.xml" Id="R0a7d6a30a3a5452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фактов: KP-remont-sanuzlov-Darya-2026-10-01-v4.pptx. Фоновое изображение создано как нейтральный визуальный референс и не является изображением объекта Дарьи.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Подтвержденные параметры из v4: работы 2 450 000 ₽, материалы 1 470 000 ₽, общий ориентир 3 920 000 ₽, срок 3–4 месяца.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Площади из v4: 7,5; 8,5; 7,0; 6,5; 6,0; 10,0 м². Сумма: 45,5 м².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Использованы четыре исходных изображения из v4 без изменения содержимого. В v4 заявлены шесть помещений общей площадью 45,5 м², но показаны четыре исходных материала.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Строки расчета на один санузел из v4: демонтаж 3 935 ₽; полы 20 350 ₽; стены 23 580 ₽; потолки 8 390 ₽; электрика 22 700 ₽; сантехника 96 000 ₽; уборка, вывоз и перемещение 110 000 ₽; расходники 45 000 ₽; транспорт 60 000 ₽. Сумма 389 955 ₽. Расчет 206 000 / 389 955 = 52,8%.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Состав работ и трехшаговый порядок перенесены из v4 без добавления новых обязательств.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Исключения перенесены из v4: подоконники, двери, сантехника, свет, розетки, выключатели, подсветка, сборка мебели, подключение техники, установка дверей и кондиционеров, вентиляция, зеркала, аксессуары.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Финальные параметры повторяют v4. Изображение создано как нейтральный визуальный референс материалов и не является спецификацией или дизайн-проектом.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a9a58a6dcb49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9c8de30ece245e1" /><Relationship Type="http://schemas.openxmlformats.org/officeDocument/2006/relationships/slideLayout" Target="/ppt/slideLayouts/slideLayout1.xml" Id="Rc3bf9e1605c647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bf9e1605c647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7ce27fdb164668" /><Relationship Type="http://schemas.openxmlformats.org/officeDocument/2006/relationships/image" Target="/ppt/media/image.png" Id="R8b9665f4b9e84941" /><Relationship Type="http://schemas.openxmlformats.org/officeDocument/2006/relationships/notesSlide" Target="/ppt/notesSlides/notesSlide1.xml" Id="R9611d24f133947b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5ccb32c51d4f07" /><Relationship Type="http://schemas.openxmlformats.org/officeDocument/2006/relationships/notesSlide" Target="/ppt/notesSlides/notesSlide2.xml" Id="R80108e84e66648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7eb9da13f347b4" /><Relationship Type="http://schemas.openxmlformats.org/officeDocument/2006/relationships/chart" Target="/ppt/slides/charts/chart1.xml" Id="Rf52c6ec5bbe84726" /><Relationship Type="http://schemas.openxmlformats.org/officeDocument/2006/relationships/notesSlide" Target="/ppt/notesSlides/notesSlide3.xml" Id="R8f30d711a0274a6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4ee6da86374612" /><Relationship Type="http://schemas.openxmlformats.org/officeDocument/2006/relationships/image" Target="/ppt/media/image.jpeg" Id="R6f6c03d318454bb6" /><Relationship Type="http://schemas.openxmlformats.org/officeDocument/2006/relationships/image" Target="/ppt/media/image2.jpeg" Id="Rf15f05a91c7f4838" /><Relationship Type="http://schemas.openxmlformats.org/officeDocument/2006/relationships/image" Target="/ppt/media/image3.jpeg" Id="R5fe6a22a79bb42f7" /><Relationship Type="http://schemas.openxmlformats.org/officeDocument/2006/relationships/image" Target="/ppt/media/image4.jpeg" Id="R9fc46a8d68294517" /><Relationship Type="http://schemas.openxmlformats.org/officeDocument/2006/relationships/notesSlide" Target="/ppt/notesSlides/notesSlide4.xml" Id="R14e63a15f94a41d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e6513db5f740b0" /><Relationship Type="http://schemas.openxmlformats.org/officeDocument/2006/relationships/chart" Target="/ppt/slides/charts/chart2.xml" Id="R958497b54e844051" /><Relationship Type="http://schemas.openxmlformats.org/officeDocument/2006/relationships/notesSlide" Target="/ppt/notesSlides/notesSlide5.xml" Id="R7de994ea397f401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d328f423f54980" /><Relationship Type="http://schemas.openxmlformats.org/officeDocument/2006/relationships/notesSlide" Target="/ppt/notesSlides/notesSlide6.xml" Id="R5c3e5ab9543049e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77f50f29af4815" /><Relationship Type="http://schemas.openxmlformats.org/officeDocument/2006/relationships/notesSlide" Target="/ppt/notesSlides/notesSlide7.xml" Id="R338586cd505046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ce914933a488b" /><Relationship Type="http://schemas.openxmlformats.org/officeDocument/2006/relationships/image" Target="/ppt/media/image2.png" Id="R1e27fc3cf9414f38" /><Relationship Type="http://schemas.openxmlformats.org/officeDocument/2006/relationships/notesSlide" Target="/ppt/notesSlides/notesSlide8.xml" Id="Rf3a6a41e8e384dc3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Площадь</c:v>
          </c:tx>
          <c:spPr>
            <a:solidFill xmlns:a="http://schemas.openxmlformats.org/drawingml/2006/main">
              <a:srgbClr val="1C211F"/>
            </a:solidFill>
          </c:spPr>
          <c:dPt>
            <c:idx val="5"/>
            <c:invertIfNegative val="0"/>
            <c:spPr>
              <a:solidFill xmlns:a="http://schemas.openxmlformats.org/drawingml/2006/main">
                <a:srgbClr val="F2572A"/>
              </a:solidFill>
            </c:spPr>
          </c:dPt>
          <c:cat>
            <c:numRef>
              <c:f>'Chart Data'!$A$2:$A$7</c:f>
              <c:numCache>
                <c:formatCode>General</c:formatCode>
                <c:ptCount val="6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</c:numCache>
            </c:num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7.5</c:v>
                </c:pt>
                <c:pt idx="1">
                  <c:v>8.5</c:v>
                </c:pt>
                <c:pt idx="2">
                  <c:v>7</c:v>
                </c:pt>
                <c:pt idx="3">
                  <c:v>6.5</c:v>
                </c:pt>
                <c:pt idx="4">
                  <c:v>6</c:v>
                </c:pt>
                <c:pt idx="5">
                  <c:v>10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 b="1">
                  <a:solidFill>
                    <a:srgbClr val="111413"/>
                  </a:solidFill>
                  <a:latin typeface="Segoe UI"/>
                  <a:ea typeface="Segoe UI"/>
                  <a:cs typeface="Segoe U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8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8D2C7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</a:p>
        </c:txPr>
        <c:crossAx val="48672768"/>
      </c:catAx>
      <c:valAx>
        <c:axId val="48672768"/>
        <c:scaling>
          <c:orientation val="minMax"/>
          <c:max val="11"/>
          <c:min val="0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Segoe UI"/>
                <a:ea typeface="Segoe UI"/>
                <a:cs typeface="Segoe UI"/>
              </a:defRPr>
            </a:pPr>
          </a:p>
        </c:txPr>
        <c:crossAx val="48650112"/>
        <c:crossBetween val="between"/>
      </c:valAx>
      <c:spPr>
        <a:ln xmlns:a="http://schemas.openxmlformats.org/drawingml/2006/main" w="0">
          <a:noFill/>
        </a:ln>
      </c:spPr>
    </c:plotArea>
    <c:plotVisOnly val="1"/>
  </c:chart>
  <c:spPr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Стоимость</c:v>
          </c:tx>
          <c:spPr>
            <a:solidFill xmlns:a="http://schemas.openxmlformats.org/drawingml/2006/main">
              <a:srgbClr val="1C211F"/>
            </a:solidFill>
          </c:spPr>
          <c:dPt>
            <c:idx val="7"/>
            <c:invertIfNegative val="0"/>
            <c:spPr>
              <a:solidFill xmlns:a="http://schemas.openxmlformats.org/drawingml/2006/main">
                <a:srgbClr val="D8896D"/>
              </a:solidFill>
            </c:spPr>
          </c:dPt>
          <c:dPt>
            <c:idx val="8"/>
            <c:invertIfNegative val="0"/>
            <c:spPr>
              <a:solidFill xmlns:a="http://schemas.openxmlformats.org/drawingml/2006/main">
                <a:srgbClr val="F2572A"/>
              </a:solidFill>
            </c:spPr>
          </c:dPt>
          <c:cat>
            <c:strRef>
              <c:f>'Chart Data'!$A$2:$A$10</c:f>
              <c:strCache>
                <c:ptCount val="9"/>
                <c:pt idx="0">
                  <c:v>Демонтаж</c:v>
                </c:pt>
                <c:pt idx="1">
                  <c:v>Потолки</c:v>
                </c:pt>
                <c:pt idx="2">
                  <c:v>Полы</c:v>
                </c:pt>
                <c:pt idx="3">
                  <c:v>Электрика</c:v>
                </c:pt>
                <c:pt idx="4">
                  <c:v>Стены</c:v>
                </c:pt>
                <c:pt idx="5">
                  <c:v>Расходники</c:v>
                </c:pt>
                <c:pt idx="6">
                  <c:v>Транспорт</c:v>
                </c:pt>
                <c:pt idx="7">
                  <c:v>Сантехника</c:v>
                </c:pt>
                <c:pt idx="8">
                  <c:v>Уборка, вывоз, перемещение</c:v>
                </c:pt>
              </c:strCache>
            </c:strRef>
          </c:cat>
          <c:val>
            <c:numRef>
              <c:f>'Chart Data'!$B$2:$B$10</c:f>
              <c:numCache>
                <c:formatCode>General</c:formatCode>
                <c:ptCount val="9"/>
                <c:pt idx="0">
                  <c:v>3935</c:v>
                </c:pt>
                <c:pt idx="1">
                  <c:v>8390</c:v>
                </c:pt>
                <c:pt idx="2">
                  <c:v>20350</c:v>
                </c:pt>
                <c:pt idx="3">
                  <c:v>22700</c:v>
                </c:pt>
                <c:pt idx="4">
                  <c:v>23580</c:v>
                </c:pt>
                <c:pt idx="5">
                  <c:v>45000</c:v>
                </c:pt>
                <c:pt idx="6">
                  <c:v>60000</c:v>
                </c:pt>
                <c:pt idx="7">
                  <c:v>96000</c:v>
                </c:pt>
                <c:pt idx="8">
                  <c:v>110000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975" b="1">
                  <a:solidFill>
                    <a:srgbClr val="111413"/>
                  </a:solidFill>
                  <a:latin typeface="Segoe UI"/>
                  <a:ea typeface="Segoe UI"/>
                  <a:cs typeface="Segoe U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6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Segoe UI"/>
                <a:ea typeface="Segoe UI"/>
                <a:cs typeface="Segoe UI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</a:p>
        </c:txPr>
        <c:crossAx val="48650112"/>
        <c:crossBetween val="between"/>
      </c:valAx>
      <c:spPr>
        <a:ln xmlns:a="http://schemas.openxmlformats.org/drawingml/2006/main" w="0">
          <a:noFill/>
        </a:ln>
      </c:spPr>
    </c:plotArea>
    <c:plotVisOnly val="1"/>
  </c:chart>
  <c:spPr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9665f4b9e8494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658F93-092C-4449-A625-15D755248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667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0E0D">
              <a:alpha val="86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5456A2-C8E9-4200-A4A7-00056AEE7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00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35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бюро 128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9FB91A-B3EE-4BF6-89F1-652B180D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763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C8CDC8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C8CDC8"/>
                </a:solidFill>
                <a:latin typeface="Segoe UI"/>
                <a:ea typeface="Segoe UI"/>
                <a:cs typeface="Segoe UI"/>
              </a:rPr>
              <a:t>Коммерческое предложение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CD1947-F201-4D62-907B-B1AA9D79F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5334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46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65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Ремонт шести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46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65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санузлов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A1EEDC-BE5B-48E1-B889-27AA51F6F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147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550" b="0" i="1">
                <a:solidFill>
                  <a:srgbClr val="F2572A"/>
                </a:solidFill>
                <a:latin typeface="Georgia"/>
                <a:ea typeface="Georgia"/>
                <a:cs typeface="Georgia"/>
              </a:defRPr>
            </a:pPr>
            <a:r>
              <a:rPr sz="2550" b="0" i="1">
                <a:solidFill>
                  <a:srgbClr val="F2572A"/>
                </a:solidFill>
                <a:latin typeface="Georgia"/>
                <a:ea typeface="Georgia"/>
                <a:cs typeface="Georgia"/>
              </a:rPr>
              <a:t>Для Дарьи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841E8F-B85A-4A94-9AAF-DEA30B8AB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4476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36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038E00-0509-4B4D-9E86-5E0A46FB6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124450"/>
            <a:ext cx="161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875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45,5 м²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80F78E-9BAA-4665-AF6C-292E74C46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124450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875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6 помещений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3DC0D2-E4DF-403B-B9CA-BCF8DA08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1150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 i="0">
                <a:solidFill>
                  <a:srgbClr val="C8CDC8"/>
                </a:solidFill>
                <a:latin typeface="Segoe UI"/>
                <a:ea typeface="Segoe UI"/>
                <a:cs typeface="Segoe UI"/>
              </a:defRPr>
            </a:pPr>
            <a:r>
              <a:rPr sz="975" b="0" i="0">
                <a:solidFill>
                  <a:srgbClr val="C8CDC8"/>
                </a:solidFill>
                <a:latin typeface="Segoe UI"/>
                <a:ea typeface="Segoe UI"/>
                <a:cs typeface="Segoe UI"/>
              </a:rPr>
              <a:t>1 октября 2026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19C9A7-C3EB-45D0-BC5E-C3394807A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41985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0" i="0">
                <a:solidFill>
                  <a:srgbClr val="FFFFFF">
                    <a:alpha val="72000"/>
                  </a:srgbClr>
                </a:solidFill>
                <a:latin typeface="Segoe UI"/>
                <a:ea typeface="Segoe UI"/>
                <a:cs typeface="Segoe UI"/>
              </a:defRPr>
            </a:pPr>
            <a:r>
              <a:rPr sz="825" b="0" i="0">
                <a:solidFill>
                  <a:srgbClr val="FFFFFF">
                    <a:alpha val="72000"/>
                  </a:srgbClr>
                </a:solidFill>
                <a:latin typeface="Segoe UI"/>
                <a:ea typeface="Segoe UI"/>
                <a:cs typeface="Segoe UI"/>
              </a:rPr>
              <a:t>Визуальный референс, не дизайн-проект</a:t>
            </a:r>
          </a:p>
        </p:txBody>
      </p:sp>
    </p:spTree>
    <p:extLst>
      <p:ext uri="{BB962C8B-B14F-4D97-AF65-F5344CB8AC3E}">
        <p14:creationId xmlns:p14="http://schemas.microsoft.com/office/powerpoint/2010/main" val="20013217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E7F348-234B-40E4-8CB1-9FF962D0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27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бюро 128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1570A8-39CC-4C70-9FEC-14F34BE5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048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1050" b="1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Ориентир проекта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05168A-DF22-4CB6-8053-0B200FF38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304800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0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900" b="0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02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13B863-24B7-47EC-BEB3-AA64ECA6A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28700"/>
            <a:ext cx="514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1575" b="1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Полный ориентир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E0A3EA-7AEA-41CE-8EA0-4611D0658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47800"/>
            <a:ext cx="666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950" b="1" i="0">
                <a:solidFill>
                  <a:srgbClr val="111413"/>
                </a:solidFill>
                <a:latin typeface="Georgia"/>
                <a:ea typeface="Georgia"/>
                <a:cs typeface="Georgia"/>
              </a:defRPr>
            </a:pPr>
            <a:r>
              <a:rPr sz="4950" b="1" i="0">
                <a:solidFill>
                  <a:srgbClr val="111413"/>
                </a:solidFill>
                <a:latin typeface="Georgia"/>
                <a:ea typeface="Georgia"/>
                <a:cs typeface="Georgia"/>
              </a:rPr>
              <a:t>3 920 000 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C45B1D-2C0F-42FF-BC41-CDA21D65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524125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0" i="0">
                <a:solidFill>
                  <a:srgbClr val="4A514A"/>
                </a:solidFill>
                <a:latin typeface="Segoe UI"/>
                <a:ea typeface="Segoe UI"/>
                <a:cs typeface="Segoe UI"/>
              </a:defRPr>
            </a:pPr>
            <a:r>
              <a:rPr sz="1500" b="0" i="0">
                <a:solidFill>
                  <a:srgbClr val="4A514A"/>
                </a:solidFill>
                <a:latin typeface="Segoe UI"/>
                <a:ea typeface="Segoe UI"/>
                <a:cs typeface="Segoe UI"/>
              </a:rPr>
              <a:t>Работы и материалы по шести помещениям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40441E-ABEB-42AD-A44E-AF6683EE4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1432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9D8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F86FFA-F669-49FE-BAD6-031C01D9C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05200"/>
            <a:ext cx="323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550" b="1" i="0">
                <a:solidFill>
                  <a:srgbClr val="F2572A"/>
                </a:solidFill>
                <a:latin typeface="Georgia"/>
                <a:ea typeface="Georgia"/>
                <a:cs typeface="Georgia"/>
              </a:defRPr>
            </a:pPr>
            <a:r>
              <a:rPr sz="2550" b="1" i="0">
                <a:solidFill>
                  <a:srgbClr val="F2572A"/>
                </a:solidFill>
                <a:latin typeface="Georgia"/>
                <a:ea typeface="Georgia"/>
                <a:cs typeface="Georgia"/>
              </a:rPr>
              <a:t>2 450 000 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B6F67F-934B-4704-9C84-15CD05960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0527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1275" b="0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работы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6A9319-700B-4719-AC0B-41A6BC07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505200"/>
            <a:ext cx="323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550" b="1" i="0">
                <a:solidFill>
                  <a:srgbClr val="111413"/>
                </a:solidFill>
                <a:latin typeface="Georgia"/>
                <a:ea typeface="Georgia"/>
                <a:cs typeface="Georgia"/>
              </a:defRPr>
            </a:pPr>
            <a:r>
              <a:rPr sz="2550" b="1" i="0">
                <a:solidFill>
                  <a:srgbClr val="111413"/>
                </a:solidFill>
                <a:latin typeface="Georgia"/>
                <a:ea typeface="Georgia"/>
                <a:cs typeface="Georgia"/>
              </a:rPr>
              <a:t>1 470 000 ₽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8060FF-DC4A-48E7-AB16-C8F78EA9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10527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1275" b="0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материалы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35F675-0CAF-4F45-8331-D4D4EA88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505200"/>
            <a:ext cx="333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550" b="1" i="0">
                <a:solidFill>
                  <a:srgbClr val="111413"/>
                </a:solidFill>
                <a:latin typeface="Georgia"/>
                <a:ea typeface="Georgia"/>
                <a:cs typeface="Georgia"/>
              </a:defRPr>
            </a:pPr>
            <a:r>
              <a:rPr sz="2550" b="1" i="0">
                <a:solidFill>
                  <a:srgbClr val="111413"/>
                </a:solidFill>
                <a:latin typeface="Georgia"/>
                <a:ea typeface="Georgia"/>
                <a:cs typeface="Georgia"/>
              </a:rPr>
              <a:t>3–4 месяца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6E5555-E847-4888-95E4-D45FA3C06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10527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1275" b="0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плановый срок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B7C71C-8929-435C-A980-61A45FC94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95875"/>
            <a:ext cx="110871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211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DE6CB2-D925-43D7-BD8A-9419BCAF1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362575"/>
            <a:ext cx="1000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87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Сначала фиксируем окончательный состав работ. После этого согласуем календарь и дату старта.</a:t>
            </a:r>
          </a:p>
        </p:txBody>
      </p:sp>
    </p:spTree>
    <p:extLst>
      <p:ext uri="{BB962C8B-B14F-4D97-AF65-F5344CB8AC3E}">
        <p14:creationId xmlns:p14="http://schemas.microsoft.com/office/powerpoint/2010/main" val="2848019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0496A2-A425-4EC3-BA72-23FF76BD9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27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бюро 128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D22EAF-29AB-4F61-83B3-BACA6FEF9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048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1050" b="1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Площадь и состав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43D2A9-98CF-4A14-AED5-33032132B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304800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0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900" b="0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03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C5F769-A407-4449-9049-82C2F0EB1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00125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980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925" b="1" i="0">
                <a:solidFill>
                  <a:srgbClr val="111413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111413"/>
                </a:solidFill>
                <a:latin typeface="Georgia"/>
                <a:ea typeface="Georgia"/>
                <a:cs typeface="Georgia"/>
              </a:rPr>
              <a:t>Шесть помещений, один стандарт качества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E2DC8A-44BC-4844-BA9F-372D8E6E8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24050"/>
            <a:ext cx="495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0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1500" b="0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Суммарная площадь 45,5 м²</a:t>
            </a:r>
          </a:p>
        </p:txBody>
      </p:sp>
      <p:graphicFrame>
        <p:nvGraphicFramePr>
          <p:cNvPr id="17" name="Chart"/>
          <p:cNvGraphicFramePr/>
          <p:nvPr/>
        </p:nvGraphicFramePr>
        <p:xfrm>
          <a:off xmlns:a="http://schemas.openxmlformats.org/drawingml/2006/main" x="523875" y="2524125"/>
          <a:ext xmlns:a="http://schemas.openxmlformats.org/drawingml/2006/main" cx="7810500" cy="3190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52c6ec5bbe84726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D14558-3DEB-4EED-B9BE-73C5C7091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524125"/>
            <a:ext cx="2571750" cy="3190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211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33F8AC-777D-47B2-B006-ACF88F9A2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809875"/>
            <a:ext cx="200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 i="0">
                <a:solidFill>
                  <a:srgbClr val="F2572A"/>
                </a:solidFill>
                <a:latin typeface="Georgia"/>
                <a:ea typeface="Georgia"/>
                <a:cs typeface="Georgia"/>
              </a:defRPr>
            </a:pPr>
            <a:r>
              <a:rPr sz="3150" b="1" i="0">
                <a:solidFill>
                  <a:srgbClr val="F2572A"/>
                </a:solidFill>
                <a:latin typeface="Georgia"/>
                <a:ea typeface="Georgia"/>
                <a:cs typeface="Georgia"/>
              </a:rPr>
              <a:t>10 м²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9C54C4-1158-49B2-A2CA-3205F486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429000"/>
            <a:ext cx="2000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8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самое большое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8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помещение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777C5D-A5BC-4AF4-A51A-0581F00AC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524375"/>
            <a:ext cx="180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30000"/>
            </a:srgbClr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9F08D9-AB30-4063-B4D7-A65A7548B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810125"/>
            <a:ext cx="200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D5DAD5"/>
                </a:solidFill>
                <a:latin typeface="Segoe UI"/>
                <a:ea typeface="Segoe UI"/>
                <a:cs typeface="Segoe UI"/>
              </a:defRPr>
            </a:pPr>
            <a:r>
              <a:rPr sz="1350" b="0" i="0">
                <a:solidFill>
                  <a:srgbClr val="D5DAD5"/>
                </a:solidFill>
                <a:latin typeface="Segoe UI"/>
                <a:ea typeface="Segoe UI"/>
                <a:cs typeface="Segoe UI"/>
              </a:rPr>
              <a:t>Остальные санузлы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D5DAD5"/>
                </a:solidFill>
                <a:latin typeface="Segoe UI"/>
                <a:ea typeface="Segoe UI"/>
                <a:cs typeface="Segoe UI"/>
              </a:defRPr>
            </a:pPr>
            <a:r>
              <a:rPr sz="1350" b="0" i="0">
                <a:solidFill>
                  <a:srgbClr val="D5DAD5"/>
                </a:solidFill>
                <a:latin typeface="Segoe UI"/>
                <a:ea typeface="Segoe UI"/>
                <a:cs typeface="Segoe UI"/>
              </a:rPr>
              <a:t>от 6 до 8,5 м²</a:t>
            </a:r>
          </a:p>
        </p:txBody>
      </p:sp>
    </p:spTree>
    <p:extLst>
      <p:ext uri="{BB962C8B-B14F-4D97-AF65-F5344CB8AC3E}">
        <p14:creationId xmlns:p14="http://schemas.microsoft.com/office/powerpoint/2010/main" val="21008405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789370-3BB6-47C3-86E1-ABC89B7F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275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бюро 128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A92EC1-DB8B-4A97-A25C-97CEF7C98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048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B6BBB6"/>
                </a:solidFill>
                <a:latin typeface="Segoe UI"/>
                <a:ea typeface="Segoe UI"/>
                <a:cs typeface="Segoe UI"/>
              </a:defRPr>
            </a:pPr>
            <a:r>
              <a:rPr sz="1050" b="1" i="0">
                <a:solidFill>
                  <a:srgbClr val="B6BBB6"/>
                </a:solidFill>
                <a:latin typeface="Segoe UI"/>
                <a:ea typeface="Segoe UI"/>
                <a:cs typeface="Segoe UI"/>
              </a:rPr>
              <a:t>Исходные планы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F3DEE7-3C3A-42B8-821E-032B4FE08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304800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0" i="0">
                <a:solidFill>
                  <a:srgbClr val="B6BBB6"/>
                </a:solidFill>
                <a:latin typeface="Segoe UI"/>
                <a:ea typeface="Segoe UI"/>
                <a:cs typeface="Segoe UI"/>
              </a:defRPr>
            </a:pPr>
            <a:r>
              <a:rPr sz="900" b="0" i="0">
                <a:solidFill>
                  <a:srgbClr val="B6BBB6"/>
                </a:solidFill>
                <a:latin typeface="Segoe UI"/>
                <a:ea typeface="Segoe UI"/>
                <a:cs typeface="Segoe UI"/>
              </a:rPr>
              <a:t>04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0E494D-AD8D-44FC-93F7-1F3EE2513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3345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15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Планы уже дают точку старта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4E7AA2-8E2C-41CB-8189-91FADA922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192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 i="0">
                <a:solidFill>
                  <a:srgbClr val="BAC0BB"/>
                </a:solidFill>
                <a:latin typeface="Segoe UI"/>
                <a:ea typeface="Segoe UI"/>
                <a:cs typeface="Segoe UI"/>
              </a:defRPr>
            </a:pPr>
            <a:r>
              <a:rPr sz="1425" b="0" i="0">
                <a:solidFill>
                  <a:srgbClr val="BAC0BB"/>
                </a:solidFill>
                <a:latin typeface="Segoe UI"/>
                <a:ea typeface="Segoe UI"/>
                <a:cs typeface="Segoe UI"/>
              </a:rPr>
              <a:t>Четыре исходных материала переданы с размерами и пометками. Смета охватывает шесть помещений.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23833D-EA8D-4E49-B40B-787D93AF6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81250"/>
            <a:ext cx="2476500" cy="333375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6c03d318454bb6"/>
          <a:srcRect xmlns:a="http://schemas.openxmlformats.org/drawingml/2006/main" l="0" t="7236" r="0" b="723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2476500"/>
            <a:ext cx="2286000" cy="2762250"/>
          </a:xfrm>
          <a:prstGeom xmlns:a="http://schemas.openxmlformats.org/drawingml/2006/main" prst="roundRect">
            <a:avLst>
              <a:gd name="adj" fmla="val 2917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4E50AF-D2B6-4F80-90E7-94A9B1D2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81625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01 / 7,5 м²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F18D49-06C4-4C5D-97CD-5BA25D53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81250"/>
            <a:ext cx="2476500" cy="333375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5f05a91c7f4838"/>
          <a:srcRect xmlns:a="http://schemas.openxmlformats.org/drawingml/2006/main" l="0" t="12853" r="0" b="128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6150" y="2476500"/>
            <a:ext cx="2286000" cy="2762250"/>
          </a:xfrm>
          <a:prstGeom xmlns:a="http://schemas.openxmlformats.org/drawingml/2006/main" prst="roundRect">
            <a:avLst>
              <a:gd name="adj" fmla="val 291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627EFA-252C-4063-BC23-64B66D263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381625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02 / 8,5 м²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FCFF60-83F7-4841-AEDE-7C480AA78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381250"/>
            <a:ext cx="2476500" cy="333375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e6a22a79bb42f7"/>
          <a:srcRect xmlns:a="http://schemas.openxmlformats.org/drawingml/2006/main" l="0" t="7803" r="0" b="78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2476500"/>
            <a:ext cx="2286000" cy="2762250"/>
          </a:xfrm>
          <a:prstGeom xmlns:a="http://schemas.openxmlformats.org/drawingml/2006/main" prst="roundRect">
            <a:avLst>
              <a:gd name="adj" fmla="val 2917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F75FE7-23B6-4E90-B5DD-5B5EB3261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5381625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03 / 7,0 м²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173B87-5194-480B-9BC1-B101B30CD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381250"/>
            <a:ext cx="2476500" cy="333375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c46a8d68294517"/>
          <a:srcRect xmlns:a="http://schemas.openxmlformats.org/drawingml/2006/main" l="17061" t="0" r="1706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63050" y="2476500"/>
            <a:ext cx="2286000" cy="2762250"/>
          </a:xfrm>
          <a:prstGeom xmlns:a="http://schemas.openxmlformats.org/drawingml/2006/main" prst="roundRect">
            <a:avLst>
              <a:gd name="adj" fmla="val 2917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C9DC40-9B16-4B01-8B50-8F8BB2123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5381625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04 / 6,5 м²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CFFDCE-3916-4978-93DD-768CFFAF9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162675"/>
            <a:ext cx="619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 i="0">
                <a:solidFill>
                  <a:srgbClr val="8E958F"/>
                </a:solidFill>
                <a:latin typeface="Segoe UI"/>
                <a:ea typeface="Segoe UI"/>
                <a:cs typeface="Segoe UI"/>
              </a:defRPr>
            </a:pPr>
            <a:r>
              <a:rPr sz="975" b="0" i="0">
                <a:solidFill>
                  <a:srgbClr val="8E958F"/>
                </a:solidFill>
                <a:latin typeface="Segoe UI"/>
                <a:ea typeface="Segoe UI"/>
                <a:cs typeface="Segoe UI"/>
              </a:rPr>
              <a:t>Пометки на планах сохранены как часть исходных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8713130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555AD5-CCBF-4757-9B37-41B715247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27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бюро 128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C66707-D88E-45E8-8BA0-50B427D1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048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1050" b="1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Расчет на один санузел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3DB978-F8A6-4033-B7CE-57820C67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304800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0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900" b="0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05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6948F0-89F4-402C-9B58-94EAD60D9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90600"/>
            <a:ext cx="4953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050" b="1" i="0">
                <a:solidFill>
                  <a:srgbClr val="F2572A"/>
                </a:solidFill>
                <a:latin typeface="Georgia"/>
                <a:ea typeface="Georgia"/>
                <a:cs typeface="Georgia"/>
              </a:defRPr>
            </a:pPr>
            <a:r>
              <a:rPr sz="4050" b="1" i="0">
                <a:solidFill>
                  <a:srgbClr val="F2572A"/>
                </a:solidFill>
                <a:latin typeface="Georgia"/>
                <a:ea typeface="Georgia"/>
                <a:cs typeface="Georgia"/>
              </a:rPr>
              <a:t>389 955 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42BD85-7A8D-44AB-890D-08CD59B73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811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1425" b="0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ориентир на один санузел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30DEF0-84FE-43E4-A51C-8A2501E65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066800"/>
            <a:ext cx="4953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874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75" b="1" i="0">
                <a:solidFill>
                  <a:srgbClr val="111413"/>
                </a:solidFill>
                <a:latin typeface="Georgia"/>
                <a:ea typeface="Georgia"/>
                <a:cs typeface="Georgia"/>
              </a:defRPr>
            </a:pPr>
            <a:r>
              <a:rPr sz="2175" b="1" i="0">
                <a:solidFill>
                  <a:srgbClr val="111413"/>
                </a:solidFill>
                <a:latin typeface="Georgia"/>
                <a:ea typeface="Georgia"/>
                <a:cs typeface="Georgia"/>
              </a:rPr>
              <a:t>Больше половины суммы приходится на сантехнику и логистику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A9C2A0-8092-4C33-9635-47FC1DEB3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114550"/>
            <a:ext cx="438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4A514A"/>
                </a:solidFill>
                <a:latin typeface="Segoe UI"/>
                <a:ea typeface="Segoe UI"/>
                <a:cs typeface="Segoe UI"/>
              </a:defRPr>
            </a:pPr>
            <a:r>
              <a:rPr sz="1350" b="1" i="0">
                <a:solidFill>
                  <a:srgbClr val="4A514A"/>
                </a:solidFill>
                <a:latin typeface="Segoe UI"/>
                <a:ea typeface="Segoe UI"/>
                <a:cs typeface="Segoe UI"/>
              </a:rPr>
              <a:t>206 000 ₽ из 389 955 ₽</a:t>
            </a:r>
          </a:p>
        </p:txBody>
      </p:sp>
      <p:graphicFrame>
        <p:nvGraphicFramePr>
          <p:cNvPr id="16" name="Chart"/>
          <p:cNvGraphicFramePr/>
          <p:nvPr/>
        </p:nvGraphicFramePr>
        <p:xfrm>
          <a:off xmlns:a="http://schemas.openxmlformats.org/drawingml/2006/main" x="476250" y="2619375"/>
          <a:ext xmlns:a="http://schemas.openxmlformats.org/drawingml/2006/main" cx="11049000" cy="3524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58497b54e844051"/>
          </a:graphicData>
        </a:graphic>
      </p:graphicFrame>
    </p:spTree>
    <p:extLst>
      <p:ext uri="{BB962C8B-B14F-4D97-AF65-F5344CB8AC3E}">
        <p14:creationId xmlns:p14="http://schemas.microsoft.com/office/powerpoint/2010/main" val="11765706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BEA0CEF-D61E-426D-92F4-8BEB1F7C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27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бюро 128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7960A1-8055-4D66-822D-4B7D03EC8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048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1050" b="1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Состав работ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3ECF38-336C-48CD-95B9-9D9C09CCF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304800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0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900" b="0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06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6BFA64-9F1A-4338-9154-083DDABA6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52500"/>
            <a:ext cx="838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9937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000" b="1" i="0">
                <a:solidFill>
                  <a:srgbClr val="111413"/>
                </a:solidFill>
                <a:latin typeface="Georgia"/>
                <a:ea typeface="Georgia"/>
                <a:cs typeface="Georgia"/>
              </a:defRPr>
            </a:pPr>
            <a:r>
              <a:rPr sz="3000" b="1" i="0">
                <a:solidFill>
                  <a:srgbClr val="111413"/>
                </a:solidFill>
                <a:latin typeface="Georgia"/>
                <a:ea typeface="Georgia"/>
                <a:cs typeface="Georgia"/>
              </a:rPr>
              <a:t>Работы закрывают весь путь помещения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066159-5FDE-44FD-AA17-84B5ED9B3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097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72E0A4-CB44-43A7-A13C-513DC620D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38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4FE5D8-92FB-4B61-8F9C-E096BB326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190750"/>
            <a:ext cx="3524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Демонтаж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C5E5E7-8CE1-4504-8E4C-0B5A426F0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238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87AC0B-C83E-4CEE-9A17-80AFED5E3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19075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Сантехника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E5F4EE-25CF-4999-8E9B-E5A3B48A8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9082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667E3F-3C16-459A-93F5-D35E14B98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743200"/>
            <a:ext cx="3524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Полы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734435-3DC7-4753-B355-71C77B136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79082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6B773B-1AB0-464E-92E8-5DE0D7DE5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7432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Уборка и вывоз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E221AF-A73E-459D-9AD9-AABCDB9EF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432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6849CF-649E-4471-9FF9-FB5A24892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295650"/>
            <a:ext cx="3524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Стены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0D8DB9-6F2C-44D6-9C79-23C2B7478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3432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CE4A20-4164-4A5A-B12E-F2F07EBA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29565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Перемещение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3AA115-F297-4889-9732-A902543D1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9572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9284F6-F2CF-45EC-ADCF-DA09D5EA1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848100"/>
            <a:ext cx="3524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Потолки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F15F74-FDC3-4592-97CE-7051A285D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89572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46D956-D653-4DF8-96CC-BD85147F0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8481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Расходники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0DDC35-C72B-48EF-8985-80ADEE078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481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630417-3ED1-4491-BDDA-3A885F3A3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400550"/>
            <a:ext cx="3524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Электрика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34D54C-ABFB-421F-A01E-D43D983AF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4481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AFF130-2BE9-43B3-973A-A71F28FF3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40055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Транспорт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BB51D2-5DEE-4169-898F-9CF29852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000250"/>
            <a:ext cx="2381250" cy="3381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211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282564-B9DE-43B9-926F-A3BBB8157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2860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350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Порядок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D7C3EEB-4C8E-48EB-BAAA-DE7B5218F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90512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3C473E2-4BE8-47EA-AFC1-6FA0F4D40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857500"/>
            <a:ext cx="142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57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Фиксируем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57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57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объём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5AD018-48D9-4C42-A249-8B70D08F5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3762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28095C9-F92B-4B73-BAA6-A219B2BAA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714750"/>
            <a:ext cx="142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57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Согласуем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57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57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календарь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501BE97-FB06-4DAA-8677-6A1C76026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461962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200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68DD47C-5A8E-430E-923B-CDC1A7DAC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572000"/>
            <a:ext cx="142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57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Работаем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57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57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по этапам</a:t>
            </a:r>
          </a:p>
        </p:txBody>
      </p:sp>
    </p:spTree>
    <p:extLst>
      <p:ext uri="{BB962C8B-B14F-4D97-AF65-F5344CB8AC3E}">
        <p14:creationId xmlns:p14="http://schemas.microsoft.com/office/powerpoint/2010/main" val="68982623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C2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15287A-ADEF-449D-B506-9DE2B819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275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бюро 128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52E5FC-08F5-4FC7-B867-D3D9DE747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048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B6BBB6"/>
                </a:solidFill>
                <a:latin typeface="Segoe UI"/>
                <a:ea typeface="Segoe UI"/>
                <a:cs typeface="Segoe UI"/>
              </a:defRPr>
            </a:pPr>
            <a:r>
              <a:rPr sz="1050" b="1" i="0">
                <a:solidFill>
                  <a:srgbClr val="B6BBB6"/>
                </a:solidFill>
                <a:latin typeface="Segoe UI"/>
                <a:ea typeface="Segoe UI"/>
                <a:cs typeface="Segoe UI"/>
              </a:rPr>
              <a:t>Границы предложения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03AF24-25EE-42A4-ABC7-99A2DB394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304800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0" i="0">
                <a:solidFill>
                  <a:srgbClr val="B6BBB6"/>
                </a:solidFill>
                <a:latin typeface="Segoe UI"/>
                <a:ea typeface="Segoe UI"/>
                <a:cs typeface="Segoe UI"/>
              </a:defRPr>
            </a:pPr>
            <a:r>
              <a:rPr sz="900" b="0" i="0">
                <a:solidFill>
                  <a:srgbClr val="B6BBB6"/>
                </a:solidFill>
                <a:latin typeface="Segoe UI"/>
                <a:ea typeface="Segoe UI"/>
                <a:cs typeface="Segoe UI"/>
              </a:rPr>
              <a:t>07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753D7C-7A96-4094-A288-0722BBD94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525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15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Что согласовываем отдельно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1591F7-4F3E-4118-B3CF-0C9C83A6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19250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 i="0">
                <a:solidFill>
                  <a:srgbClr val="B6BBB6"/>
                </a:solidFill>
                <a:latin typeface="Segoe UI"/>
                <a:ea typeface="Segoe UI"/>
                <a:cs typeface="Segoe UI"/>
              </a:defRPr>
            </a:pPr>
            <a:r>
              <a:rPr sz="1425" b="0" i="0">
                <a:solidFill>
                  <a:srgbClr val="B6BBB6"/>
                </a:solidFill>
                <a:latin typeface="Segoe UI"/>
                <a:ea typeface="Segoe UI"/>
                <a:cs typeface="Segoe UI"/>
              </a:rPr>
              <a:t>Эти позиции не входят в ориентир 3 920 000 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0DC768-FEED-4163-BD7D-FFC8EA4FD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288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F69A4F-E915-4647-93A0-7A18D7C89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62200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65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Подоконники и двери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91CEF-C5B6-4C3A-B9D1-14E2D2FBA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24150"/>
            <a:ext cx="623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CF94F8-2C9E-4CE3-8128-29ED7F8FF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EB77CF-AF9D-4D69-B992-64A5C9498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867025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65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Сантехника и свет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670AFC-CBBD-4BC1-8F82-487256920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28975"/>
            <a:ext cx="623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99D8E4-F6C8-4D8D-9F8F-1B852B6C5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3852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3F8180-1DDD-43C1-BA79-F62391AEE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71850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65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Розетки, выключатели, подсветка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443A6D-B78C-4542-9B2F-44ADCCA11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33800"/>
            <a:ext cx="623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55900F-0A1D-4FB8-A523-CAA9CB95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B9804D-AC03-4EC6-8BB5-CC1E31F8D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76675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65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Сборка мебели и подключение техники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4F544E-0D41-46CE-A8E7-0E88843FB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238625"/>
            <a:ext cx="623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92B6C5-0A9C-4FA0-A632-8B55F1406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481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429F6F-EAA7-4C69-847E-B712A40B8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381500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65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Установка дверей и кондиционеров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1A2508-FFB9-451C-BC99-9AB4CA6DF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743450"/>
            <a:ext cx="623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05B608-313F-4262-A4B6-DEB25CA9C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12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E0B54D-31EF-4D94-9332-273F7C832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86325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65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Вентиляция, зеркала, аксессуары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D15045-2000-4828-AEA1-C746C614C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248275"/>
            <a:ext cx="623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4DAE0D-3EBE-4708-B5C4-48467FD32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81250"/>
            <a:ext cx="31432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E6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EC0EE4-8CC1-47E7-9A36-322FDF88B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6860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350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Зачем границы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AC0273-AA63-4F55-AA40-2730E4D3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38500"/>
            <a:ext cx="23812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7842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950" b="1" i="0">
                <a:solidFill>
                  <a:srgbClr val="111413"/>
                </a:solidFill>
                <a:latin typeface="Georgia"/>
                <a:ea typeface="Georgia"/>
                <a:cs typeface="Georgia"/>
              </a:defRPr>
            </a:pPr>
            <a:r>
              <a:rPr sz="1950" b="1" i="0">
                <a:solidFill>
                  <a:srgbClr val="111413"/>
                </a:solidFill>
                <a:latin typeface="Georgia"/>
                <a:ea typeface="Georgia"/>
                <a:cs typeface="Georgia"/>
              </a:rPr>
              <a:t>Бюджет остается понятным: в предложение попадает только согласованный объём.</a:t>
            </a:r>
          </a:p>
        </p:txBody>
      </p:sp>
    </p:spTree>
    <p:extLst>
      <p:ext uri="{BB962C8B-B14F-4D97-AF65-F5344CB8AC3E}">
        <p14:creationId xmlns:p14="http://schemas.microsoft.com/office/powerpoint/2010/main" val="17607954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27fc3cf9414f38"/>
          <a:srcRect xmlns:a="http://schemas.openxmlformats.org/drawingml/2006/main" l="25768" t="0" r="2576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905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BAE76B-23D7-4445-8C98-E0C92AFF1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FAF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A971ED-6F15-44E0-B92E-3B783DB37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33375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27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бюро 128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3D956D-B385-4C9C-89DF-EDB2AD476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342900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0" i="0">
                <a:solidFill>
                  <a:srgbClr val="747A75"/>
                </a:solidFill>
                <a:latin typeface="Segoe UI"/>
                <a:ea typeface="Segoe UI"/>
                <a:cs typeface="Segoe UI"/>
              </a:defRPr>
            </a:pPr>
            <a:r>
              <a:rPr sz="900" b="0" i="0">
                <a:solidFill>
                  <a:srgbClr val="747A75"/>
                </a:solidFill>
                <a:latin typeface="Segoe UI"/>
                <a:ea typeface="Segoe UI"/>
                <a:cs typeface="Segoe UI"/>
              </a:rPr>
              <a:t>08 / 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139012-2372-48C9-A0E6-B6BC19544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000125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2572A"/>
                </a:solidFill>
                <a:latin typeface="Segoe UI"/>
                <a:ea typeface="Segoe UI"/>
                <a:cs typeface="Segoe UI"/>
              </a:defRPr>
            </a:pPr>
            <a:r>
              <a:rPr sz="1275" b="1" i="0">
                <a:solidFill>
                  <a:srgbClr val="F2572A"/>
                </a:solidFill>
                <a:latin typeface="Segoe UI"/>
                <a:ea typeface="Segoe UI"/>
                <a:cs typeface="Segoe UI"/>
              </a:rPr>
              <a:t>Следующий шаг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CB2953-6BBC-4445-9E83-757B1D54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476375"/>
            <a:ext cx="49053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225" b="1" i="0">
                <a:solidFill>
                  <a:srgbClr val="111413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111413"/>
                </a:solidFill>
                <a:latin typeface="Georgia"/>
                <a:ea typeface="Georgia"/>
                <a:cs typeface="Georgia"/>
              </a:rPr>
              <a:t>Согласуем состав работ и фиксируем дату старта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116644-758B-4078-AB8F-0465B60C6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524250"/>
            <a:ext cx="4667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C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64D958-FF27-4B22-9906-E8A2062E9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90525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6 санузлов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385AD4-2E54-48F4-B933-8474E3F5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9052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45,5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295CE3-61C3-4046-83A3-E674235E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6196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3 920 000 ₽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8F09B4-9BED-448E-8F73-27C99CF1B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6196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defRPr>
            </a:pPr>
            <a:r>
              <a:rPr sz="1725" b="1" i="0">
                <a:solidFill>
                  <a:srgbClr val="111413"/>
                </a:solidFill>
                <a:latin typeface="Segoe UI"/>
                <a:ea typeface="Segoe UI"/>
                <a:cs typeface="Segoe UI"/>
              </a:rPr>
              <a:t>3–4 месяца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8A3DD3-961B-4905-A548-2187FC48A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524500"/>
            <a:ext cx="4667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572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4CD3C7-F54C-4F08-B3E2-5982470B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695950"/>
            <a:ext cx="4191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9838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72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72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Предложение готово к детализации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A717C2-56C2-421A-8BDC-5BC8ECE5A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" y="6477000"/>
            <a:ext cx="514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 i="0">
                <a:solidFill>
                  <a:srgbClr val="574E45"/>
                </a:solidFill>
                <a:latin typeface="Segoe UI"/>
                <a:ea typeface="Segoe UI"/>
                <a:cs typeface="Segoe UI"/>
              </a:defRPr>
            </a:pPr>
            <a:r>
              <a:rPr sz="825" b="0" i="0">
                <a:solidFill>
                  <a:srgbClr val="574E45"/>
                </a:solidFill>
                <a:latin typeface="Segoe UI"/>
                <a:ea typeface="Segoe UI"/>
                <a:cs typeface="Segoe UI"/>
              </a:rPr>
              <a:t>Визуальный референс материалов, не спецификация</a:t>
            </a:r>
          </a:p>
        </p:txBody>
      </p:sp>
    </p:spTree>
    <p:extLst>
      <p:ext uri="{BB962C8B-B14F-4D97-AF65-F5344CB8AC3E}">
        <p14:creationId xmlns:p14="http://schemas.microsoft.com/office/powerpoint/2010/main" val="13695751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2026-10-01T19:20:35.6160000Z</dcterms:created>
  <dcterms:modified xsi:type="dcterms:W3CDTF">2026-10-01T19:20:35.6170000Z</dcterms:modified>
</coreProperties>
</file>